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85" r:id="rId4"/>
    <p:sldId id="273" r:id="rId5"/>
    <p:sldId id="276" r:id="rId6"/>
    <p:sldId id="275" r:id="rId7"/>
    <p:sldId id="258" r:id="rId8"/>
    <p:sldId id="274" r:id="rId9"/>
    <p:sldId id="278" r:id="rId10"/>
    <p:sldId id="262" r:id="rId11"/>
    <p:sldId id="261" r:id="rId12"/>
    <p:sldId id="263" r:id="rId13"/>
    <p:sldId id="279" r:id="rId14"/>
    <p:sldId id="260" r:id="rId15"/>
    <p:sldId id="259" r:id="rId16"/>
    <p:sldId id="265" r:id="rId17"/>
    <p:sldId id="266" r:id="rId18"/>
    <p:sldId id="277" r:id="rId19"/>
    <p:sldId id="286" r:id="rId20"/>
    <p:sldId id="272" r:id="rId21"/>
    <p:sldId id="267" r:id="rId22"/>
    <p:sldId id="283" r:id="rId23"/>
    <p:sldId id="282" r:id="rId24"/>
    <p:sldId id="284" r:id="rId25"/>
    <p:sldId id="270" r:id="rId26"/>
    <p:sldId id="269" r:id="rId27"/>
    <p:sldId id="271" r:id="rId28"/>
    <p:sldId id="280" r:id="rId29"/>
    <p:sldId id="268" r:id="rId30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BBE4"/>
    <a:srgbClr val="B75DFD"/>
    <a:srgbClr val="6AA203"/>
    <a:srgbClr val="7168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126" autoAdjust="0"/>
    <p:restoredTop sz="94660"/>
  </p:normalViewPr>
  <p:slideViewPr>
    <p:cSldViewPr snapToGrid="0" snapToObjects="1">
      <p:cViewPr>
        <p:scale>
          <a:sx n="165" d="100"/>
          <a:sy n="165" d="100"/>
        </p:scale>
        <p:origin x="-80" y="100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emf"/><Relationship Id="rId3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emf"/><Relationship Id="rId3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35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microsoft.com/office/2007/relationships/media" Target="file://localhost/Users/LowDecarie/Documents/PhD/Experiments/St-Hilaire-Amplifying-Bioreactor-2012/Curieux%20de%20nature%202012.ppt_media/chlorophyll-1.mov" TargetMode="External"/><Relationship Id="rId2" Type="http://schemas.openxmlformats.org/officeDocument/2006/relationships/video" Target="file://localhost/Users/LowDecarie/Documents/PhD/Experiments/St-Hilaire-Amplifying-Bioreactor-2012/Curieux%20de%20nature%202012.ppt_media/chlorophyll-1.mov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4" Type="http://schemas.openxmlformats.org/officeDocument/2006/relationships/image" Target="../media/image37.png"/><Relationship Id="rId5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Relationship Id="rId6" Type="http://schemas.openxmlformats.org/officeDocument/2006/relationships/image" Target="../media/image42.png"/><Relationship Id="rId7" Type="http://schemas.openxmlformats.org/officeDocument/2006/relationships/image" Target="../media/image43.png"/><Relationship Id="rId8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Relationship Id="rId16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microsoft.com/office/2007/relationships/media" Target="file://localhost/Users/LowDecarie/Documents/PhD/Experiments/St-Hilaire-Amplifying-Bioreactor-2012/Curieux%20de%20nature%202012.ppt_media/Chlamydomonas%20-%20DIC%20Microscope%20(hq)-1.mov" TargetMode="External"/><Relationship Id="rId2" Type="http://schemas.openxmlformats.org/officeDocument/2006/relationships/video" Target="file://localhost/Users/LowDecarie/Documents/PhD/Experiments/St-Hilaire-Amplifying-Bioreactor-2012/Curieux%20de%20nature%202012.ppt_media/Chlamydomonas%20-%20DIC%20Microscope%20(hq)-1.mov" TargetMode="External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95759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716859"/>
                </a:solidFill>
              </a:rPr>
              <a:t>Getting more out of</a:t>
            </a:r>
            <a:br>
              <a:rPr lang="en-US" sz="2400" dirty="0" smtClean="0">
                <a:solidFill>
                  <a:srgbClr val="716859"/>
                </a:solidFill>
              </a:rPr>
            </a:br>
            <a:r>
              <a:rPr lang="en-US" sz="2400" dirty="0" smtClean="0">
                <a:solidFill>
                  <a:srgbClr val="716859"/>
                </a:solidFill>
              </a:rPr>
              <a:t>Sanger sequencing</a:t>
            </a:r>
            <a:endParaRPr lang="en-US" sz="2400" dirty="0">
              <a:solidFill>
                <a:srgbClr val="71685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Etienne Low-</a:t>
            </a:r>
            <a:r>
              <a:rPr lang="en-US" dirty="0" err="1" smtClean="0"/>
              <a:t>Decarie</a:t>
            </a:r>
            <a:endParaRPr lang="en-US" dirty="0" smtClean="0"/>
          </a:p>
          <a:p>
            <a:r>
              <a:rPr lang="en-US" dirty="0" smtClean="0"/>
              <a:t>Corey </a:t>
            </a:r>
            <a:r>
              <a:rPr lang="en-US" dirty="0" err="1" smtClean="0"/>
              <a:t>Chivers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tretch>
            <a:fillRect/>
          </a:stretch>
        </p:blipFill>
        <p:spPr>
          <a:xfrm>
            <a:off x="6515584" y="-60841"/>
            <a:ext cx="1699765" cy="22663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29813" y="259894"/>
            <a:ext cx="3313355" cy="1702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Community DNA fingerprinting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82" y="5681709"/>
            <a:ext cx="152155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DNA fingerprints (</a:t>
            </a:r>
            <a:r>
              <a:rPr lang="en-US" sz="2800" dirty="0" err="1" smtClean="0"/>
              <a:t>metagenomics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6276326" cy="3508977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Terminal </a:t>
            </a:r>
            <a:r>
              <a:rPr lang="en-US" dirty="0"/>
              <a:t>Restriction Fragment Length Polymorphism </a:t>
            </a:r>
            <a:r>
              <a:rPr lang="en-US" dirty="0" smtClean="0"/>
              <a:t>(T-RFLP)</a:t>
            </a:r>
          </a:p>
          <a:p>
            <a:pPr lvl="1"/>
            <a:r>
              <a:rPr lang="en-US" dirty="0" smtClean="0"/>
              <a:t>Denaturing Gradient Gel Electrophoresis (</a:t>
            </a:r>
            <a:r>
              <a:rPr lang="en-US" dirty="0"/>
              <a:t>DGGE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Ribosomal </a:t>
            </a:r>
            <a:r>
              <a:rPr lang="en-US" dirty="0" err="1"/>
              <a:t>Intergenic</a:t>
            </a:r>
            <a:r>
              <a:rPr lang="en-US" dirty="0"/>
              <a:t> Spacer Analysis </a:t>
            </a:r>
            <a:r>
              <a:rPr lang="en-US" dirty="0" smtClean="0"/>
              <a:t>(RISA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Cloning and (Sanger) sequencing</a:t>
            </a:r>
            <a:endParaRPr lang="en-US" dirty="0" smtClean="0"/>
          </a:p>
          <a:p>
            <a:pPr lvl="1"/>
            <a:r>
              <a:rPr lang="en-US" b="1" dirty="0"/>
              <a:t>High-throughput </a:t>
            </a:r>
            <a:r>
              <a:rPr lang="en-US" b="1" dirty="0" smtClean="0"/>
              <a:t>sequencing</a:t>
            </a:r>
            <a:endParaRPr lang="en-US" b="1" dirty="0" smtClean="0"/>
          </a:p>
          <a:p>
            <a:r>
              <a:rPr lang="en-US" dirty="0" smtClean="0"/>
              <a:t>Reviews:</a:t>
            </a:r>
          </a:p>
          <a:p>
            <a:pPr lvl="1"/>
            <a:r>
              <a:rPr lang="en-US" dirty="0" err="1" smtClean="0"/>
              <a:t>Nocker</a:t>
            </a:r>
            <a:r>
              <a:rPr lang="en-US" dirty="0" smtClean="0"/>
              <a:t> et </a:t>
            </a:r>
            <a:r>
              <a:rPr lang="en-US" dirty="0" smtClean="0"/>
              <a:t>al. 2007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41635" y="-22816"/>
            <a:ext cx="473424" cy="631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862" t="2571" r="5637" b="3733"/>
          <a:stretch/>
        </p:blipFill>
        <p:spPr>
          <a:xfrm>
            <a:off x="7530044" y="1577997"/>
            <a:ext cx="1080000" cy="10214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044" y="2731631"/>
            <a:ext cx="1080000" cy="6657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3851" y="6457890"/>
            <a:ext cx="5280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16859"/>
                </a:solidFill>
              </a:rPr>
              <a:t>images</a:t>
            </a:r>
            <a:r>
              <a:rPr lang="en-US" sz="1000" dirty="0">
                <a:solidFill>
                  <a:srgbClr val="716859"/>
                </a:solidFill>
              </a:rPr>
              <a:t>: Xia </a:t>
            </a:r>
            <a:r>
              <a:rPr lang="en-US" sz="1000" dirty="0" smtClean="0">
                <a:solidFill>
                  <a:srgbClr val="716859"/>
                </a:solidFill>
              </a:rPr>
              <a:t>Zhou, Gregory </a:t>
            </a:r>
            <a:r>
              <a:rPr lang="en-US" sz="1000" dirty="0">
                <a:solidFill>
                  <a:srgbClr val="716859"/>
                </a:solidFill>
              </a:rPr>
              <a:t>W. </a:t>
            </a:r>
            <a:r>
              <a:rPr lang="en-US" sz="1000" dirty="0" smtClean="0">
                <a:solidFill>
                  <a:srgbClr val="716859"/>
                </a:solidFill>
              </a:rPr>
              <a:t>Schmidt</a:t>
            </a:r>
            <a:r>
              <a:rPr lang="en-US" sz="1000" dirty="0">
                <a:solidFill>
                  <a:srgbClr val="716859"/>
                </a:solidFill>
              </a:rPr>
              <a:t>, </a:t>
            </a:r>
            <a:r>
              <a:rPr lang="en-US" sz="1000" dirty="0" smtClean="0">
                <a:solidFill>
                  <a:srgbClr val="716859"/>
                </a:solidFill>
              </a:rPr>
              <a:t>Roberto </a:t>
            </a:r>
            <a:r>
              <a:rPr lang="en-US" sz="1000" dirty="0" err="1" smtClean="0">
                <a:solidFill>
                  <a:srgbClr val="716859"/>
                </a:solidFill>
              </a:rPr>
              <a:t>Danovaro</a:t>
            </a:r>
            <a:r>
              <a:rPr lang="en-US" sz="1000" dirty="0">
                <a:solidFill>
                  <a:srgbClr val="716859"/>
                </a:solidFill>
              </a:rPr>
              <a:t> </a:t>
            </a:r>
            <a:r>
              <a:rPr lang="en-US" sz="1000" dirty="0" smtClean="0">
                <a:solidFill>
                  <a:srgbClr val="716859"/>
                </a:solidFill>
              </a:rPr>
              <a:t>and Antonio </a:t>
            </a:r>
            <a:r>
              <a:rPr lang="en-US" sz="1000" dirty="0" err="1" smtClean="0">
                <a:solidFill>
                  <a:srgbClr val="716859"/>
                </a:solidFill>
              </a:rPr>
              <a:t>Pusceddu</a:t>
            </a:r>
            <a:r>
              <a:rPr lang="en-US" sz="1000" dirty="0" smtClean="0">
                <a:solidFill>
                  <a:srgbClr val="716859"/>
                </a:solidFill>
              </a:rPr>
              <a:t>,</a:t>
            </a:r>
          </a:p>
          <a:p>
            <a:r>
              <a:rPr lang="en-US" sz="1000" dirty="0" smtClean="0">
                <a:solidFill>
                  <a:srgbClr val="716859"/>
                </a:solidFill>
              </a:rPr>
              <a:t> Stephan </a:t>
            </a:r>
            <a:r>
              <a:rPr lang="en-US" sz="1000" dirty="0" err="1">
                <a:solidFill>
                  <a:srgbClr val="716859"/>
                </a:solidFill>
              </a:rPr>
              <a:t>Gantnera</a:t>
            </a:r>
            <a:r>
              <a:rPr lang="en-US" sz="1000" dirty="0">
                <a:solidFill>
                  <a:srgbClr val="716859"/>
                </a:solidFill>
              </a:rPr>
              <a:t>, Anders F. </a:t>
            </a:r>
            <a:r>
              <a:rPr lang="en-US" sz="1000" dirty="0" err="1">
                <a:solidFill>
                  <a:srgbClr val="716859"/>
                </a:solidFill>
              </a:rPr>
              <a:t>Anderssona</a:t>
            </a:r>
            <a:r>
              <a:rPr lang="en-US" sz="1000" dirty="0">
                <a:solidFill>
                  <a:srgbClr val="716859"/>
                </a:solidFill>
              </a:rPr>
              <a:t>, </a:t>
            </a:r>
            <a:r>
              <a:rPr lang="en-US" sz="1000" dirty="0" smtClean="0">
                <a:solidFill>
                  <a:srgbClr val="716859"/>
                </a:solidFill>
              </a:rPr>
              <a:t>Laura </a:t>
            </a:r>
            <a:r>
              <a:rPr lang="en-US" sz="1000" dirty="0">
                <a:solidFill>
                  <a:srgbClr val="716859"/>
                </a:solidFill>
              </a:rPr>
              <a:t>Alonso-</a:t>
            </a:r>
            <a:r>
              <a:rPr lang="en-US" sz="1000" dirty="0" err="1">
                <a:solidFill>
                  <a:srgbClr val="716859"/>
                </a:solidFill>
              </a:rPr>
              <a:t>Sáeza</a:t>
            </a:r>
            <a:r>
              <a:rPr lang="en-US" sz="1000" dirty="0">
                <a:solidFill>
                  <a:srgbClr val="716859"/>
                </a:solidFill>
              </a:rPr>
              <a:t>, </a:t>
            </a:r>
            <a:r>
              <a:rPr lang="en-US" sz="1000" dirty="0" smtClean="0">
                <a:solidFill>
                  <a:srgbClr val="716859"/>
                </a:solidFill>
              </a:rPr>
              <a:t>Stefan </a:t>
            </a:r>
            <a:r>
              <a:rPr lang="en-US" sz="1000" dirty="0" err="1">
                <a:solidFill>
                  <a:srgbClr val="716859"/>
                </a:solidFill>
              </a:rPr>
              <a:t>Bertilsson</a:t>
            </a:r>
            <a:endParaRPr lang="en-US" sz="1000" dirty="0">
              <a:solidFill>
                <a:srgbClr val="71685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044" y="3551323"/>
            <a:ext cx="1080000" cy="1514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044" y="5066128"/>
            <a:ext cx="1080000" cy="7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7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Chain-</a:t>
            </a:r>
            <a:r>
              <a:rPr lang="en-US" sz="2800" dirty="0" smtClean="0"/>
              <a:t>termination (Sanger) sequencing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142" r="-66142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7465" y="-22816"/>
            <a:ext cx="473424" cy="631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4439" y="6611779"/>
            <a:ext cx="1429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16859"/>
                </a:solidFill>
              </a:rPr>
              <a:t>images</a:t>
            </a:r>
            <a:r>
              <a:rPr lang="en-US" sz="1000" dirty="0">
                <a:solidFill>
                  <a:srgbClr val="716859"/>
                </a:solidFill>
              </a:rPr>
              <a:t>: Helmut </a:t>
            </a:r>
            <a:r>
              <a:rPr lang="en-US" sz="1000" dirty="0" err="1">
                <a:solidFill>
                  <a:srgbClr val="716859"/>
                </a:solidFill>
              </a:rPr>
              <a:t>Kae</a:t>
            </a:r>
            <a:endParaRPr lang="en-US" sz="1000" dirty="0">
              <a:solidFill>
                <a:srgbClr val="716859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949152" y="5095394"/>
            <a:ext cx="954424" cy="307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0504058">
            <a:off x="5316566" y="5149314"/>
            <a:ext cx="1207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NAGTCGTCCA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720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72536"/>
          </a:xfrm>
        </p:spPr>
        <p:txBody>
          <a:bodyPr>
            <a:normAutofit/>
          </a:bodyPr>
          <a:lstStyle/>
          <a:p>
            <a:r>
              <a:rPr lang="en-US" sz="2800" dirty="0"/>
              <a:t>Chain-</a:t>
            </a:r>
            <a:r>
              <a:rPr lang="en-US" sz="2800" dirty="0" smtClean="0"/>
              <a:t>termination (Sanger) sequencing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9735" r="-19735"/>
          <a:stretch>
            <a:fillRect/>
          </a:stretch>
        </p:blipFill>
        <p:spPr/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8048" y="-22816"/>
            <a:ext cx="473424" cy="631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0439" y="6611779"/>
            <a:ext cx="16253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16859"/>
                </a:solidFill>
              </a:rPr>
              <a:t>images</a:t>
            </a:r>
            <a:r>
              <a:rPr lang="en-US" sz="1000" dirty="0">
                <a:solidFill>
                  <a:srgbClr val="716859"/>
                </a:solidFill>
              </a:rPr>
              <a:t>: Steven M. Carr</a:t>
            </a:r>
          </a:p>
        </p:txBody>
      </p:sp>
    </p:spTree>
    <p:extLst>
      <p:ext uri="{BB962C8B-B14F-4D97-AF65-F5344CB8AC3E}">
        <p14:creationId xmlns:p14="http://schemas.microsoft.com/office/powerpoint/2010/main" val="20183939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880" y="1729171"/>
            <a:ext cx="7966363" cy="454804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72536"/>
          </a:xfrm>
        </p:spPr>
        <p:txBody>
          <a:bodyPr>
            <a:normAutofit/>
          </a:bodyPr>
          <a:lstStyle/>
          <a:p>
            <a:r>
              <a:rPr lang="en-US" sz="2800" dirty="0"/>
              <a:t>Chain-</a:t>
            </a:r>
            <a:r>
              <a:rPr lang="en-US" sz="2800" dirty="0" smtClean="0"/>
              <a:t>termination (Sanger) sequencing</a:t>
            </a:r>
            <a:endParaRPr lang="en-US" sz="28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8048" y="-22816"/>
            <a:ext cx="473424" cy="631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0439" y="6611779"/>
            <a:ext cx="16253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16859"/>
                </a:solidFill>
              </a:rPr>
              <a:t>images</a:t>
            </a:r>
            <a:r>
              <a:rPr lang="en-US" sz="1000" dirty="0">
                <a:solidFill>
                  <a:srgbClr val="716859"/>
                </a:solidFill>
              </a:rPr>
              <a:t>: Steven M. Carr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7988" y="1600200"/>
            <a:ext cx="5261648" cy="4677020"/>
          </a:xfrm>
          <a:prstGeom prst="rect">
            <a:avLst/>
          </a:prstGeom>
        </p:spPr>
      </p:pic>
      <p:sp>
        <p:nvSpPr>
          <p:cNvPr id="13" name="Content Placeholder 1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5386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Heterozygote trace</a:t>
            </a:r>
            <a:endParaRPr lang="en-US" dirty="0"/>
          </a:p>
        </p:txBody>
      </p:sp>
      <p:pic>
        <p:nvPicPr>
          <p:cNvPr id="8" name="Content Placeholder 7" descr="hetorzygote trac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71" r="-46571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629400" y="2429933"/>
            <a:ext cx="474133" cy="474133"/>
          </a:xfrm>
          <a:prstGeom prst="ellipse">
            <a:avLst/>
          </a:prstGeom>
          <a:solidFill>
            <a:srgbClr val="6AA203"/>
          </a:solidFill>
          <a:ln>
            <a:solidFill>
              <a:srgbClr val="6AA2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29400" y="3344333"/>
            <a:ext cx="474133" cy="474133"/>
          </a:xfrm>
          <a:prstGeom prst="ellipse">
            <a:avLst/>
          </a:prstGeom>
          <a:solidFill>
            <a:srgbClr val="B75DFD"/>
          </a:solidFill>
          <a:ln>
            <a:solidFill>
              <a:srgbClr val="B75D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29400" y="4267200"/>
            <a:ext cx="474133" cy="474133"/>
          </a:xfrm>
          <a:prstGeom prst="ellipse">
            <a:avLst/>
          </a:prstGeom>
          <a:solidFill>
            <a:srgbClr val="B75DFD"/>
          </a:solidFill>
          <a:ln>
            <a:solidFill>
              <a:srgbClr val="B75D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hord 15"/>
          <p:cNvSpPr>
            <a:spLocks noChangeAspect="1"/>
          </p:cNvSpPr>
          <p:nvPr/>
        </p:nvSpPr>
        <p:spPr>
          <a:xfrm>
            <a:off x="6629401" y="4267201"/>
            <a:ext cx="467999" cy="467999"/>
          </a:xfrm>
          <a:prstGeom prst="chord">
            <a:avLst>
              <a:gd name="adj1" fmla="val 5537235"/>
              <a:gd name="adj2" fmla="val 16200000"/>
            </a:avLst>
          </a:prstGeom>
          <a:solidFill>
            <a:srgbClr val="6AA203"/>
          </a:solidFill>
          <a:ln>
            <a:solidFill>
              <a:srgbClr val="6AA2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219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i="1" dirty="0" smtClean="0"/>
              <a:t>naïve</a:t>
            </a:r>
            <a:r>
              <a:rPr lang="en-US" dirty="0" smtClean="0"/>
              <a:t> logical leap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131" y="4074941"/>
            <a:ext cx="1583930" cy="118794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l="-46571" r="-46571"/>
          <a:stretch>
            <a:fillRect/>
          </a:stretch>
        </p:blipFill>
        <p:spPr>
          <a:xfrm>
            <a:off x="5356337" y="2588950"/>
            <a:ext cx="2135371" cy="1105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3939" y="3024909"/>
            <a:ext cx="372533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it has not been done, maximum likelihood is centered around two possibilities: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Can’t be done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Shouldn’t be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2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</a:t>
            </a:r>
            <a:r>
              <a:rPr lang="en-US" dirty="0" smtClean="0"/>
              <a:t>type community </a:t>
            </a:r>
            <a:r>
              <a:rPr lang="en-US" dirty="0" smtClean="0"/>
              <a:t>trace</a:t>
            </a:r>
            <a:endParaRPr lang="en-US" dirty="0"/>
          </a:p>
        </p:txBody>
      </p:sp>
      <p:pic>
        <p:nvPicPr>
          <p:cNvPr id="4" name="Content Placeholder 3" descr="community pair sim trac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71" r="-46571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802966" y="2429933"/>
            <a:ext cx="474133" cy="474133"/>
          </a:xfrm>
          <a:prstGeom prst="ellipse">
            <a:avLst/>
          </a:prstGeom>
          <a:solidFill>
            <a:srgbClr val="6AA203"/>
          </a:solidFill>
          <a:ln>
            <a:solidFill>
              <a:srgbClr val="6AA2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02966" y="3344333"/>
            <a:ext cx="474133" cy="474133"/>
          </a:xfrm>
          <a:prstGeom prst="ellipse">
            <a:avLst/>
          </a:prstGeom>
          <a:solidFill>
            <a:srgbClr val="B75DFD"/>
          </a:solidFill>
          <a:ln>
            <a:solidFill>
              <a:srgbClr val="B75D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46676" y="4284132"/>
            <a:ext cx="474133" cy="474133"/>
          </a:xfrm>
          <a:prstGeom prst="ellipse">
            <a:avLst/>
          </a:prstGeom>
          <a:solidFill>
            <a:srgbClr val="6AA203"/>
          </a:solidFill>
          <a:ln>
            <a:solidFill>
              <a:srgbClr val="6AA2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41533" y="4284132"/>
            <a:ext cx="474133" cy="474133"/>
          </a:xfrm>
          <a:prstGeom prst="ellipse">
            <a:avLst/>
          </a:prstGeom>
          <a:solidFill>
            <a:srgbClr val="B75DFD"/>
          </a:solidFill>
          <a:ln>
            <a:solidFill>
              <a:srgbClr val="B75D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6929966" y="4351865"/>
            <a:ext cx="347133" cy="347133"/>
          </a:xfrm>
          <a:prstGeom prst="mathPlus">
            <a:avLst/>
          </a:prstGeom>
          <a:solidFill>
            <a:srgbClr val="716859"/>
          </a:solidFill>
          <a:ln>
            <a:solidFill>
              <a:srgbClr val="7168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28092" y="5647963"/>
            <a:ext cx="8081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type: any taxonomic level with common primers and distinguishing loci</a:t>
            </a:r>
          </a:p>
          <a:p>
            <a:r>
              <a:rPr lang="en-US" dirty="0" smtClean="0"/>
              <a:t>genotype, species, genus…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9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4503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wo </a:t>
            </a:r>
            <a:r>
              <a:rPr lang="en-US" dirty="0"/>
              <a:t>species community </a:t>
            </a:r>
            <a:r>
              <a:rPr lang="en-US" dirty="0" smtClean="0"/>
              <a:t>trace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pic>
        <p:nvPicPr>
          <p:cNvPr id="9" name="anima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0251" y="1647826"/>
            <a:ext cx="4677832" cy="4677832"/>
          </a:xfrm>
        </p:spPr>
      </p:pic>
    </p:spTree>
    <p:extLst>
      <p:ext uri="{BB962C8B-B14F-4D97-AF65-F5344CB8AC3E}">
        <p14:creationId xmlns:p14="http://schemas.microsoft.com/office/powerpoint/2010/main" val="67739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Community trace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2219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8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148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Microbial community composition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5805" y="-22816"/>
            <a:ext cx="473424" cy="631232"/>
          </a:xfrm>
          <a:prstGeom prst="rect">
            <a:avLst/>
          </a:prstGeom>
        </p:spPr>
      </p:pic>
      <p:pic>
        <p:nvPicPr>
          <p:cNvPr id="12" name="chlorophyll-1.mov" descr="/Users/LowDecarie/Documents/PhD/Experiments/St-Hilaire-Amplifying-Bioreactor-2012/Curieux de nature 2012.ppt_media/chlorophyll-1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3" y="2244138"/>
            <a:ext cx="429476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08406" y="5270868"/>
            <a:ext cx="1994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16859"/>
                </a:solidFill>
              </a:rPr>
              <a:t>(</a:t>
            </a:r>
            <a:r>
              <a:rPr lang="en-US" dirty="0" err="1" smtClean="0">
                <a:solidFill>
                  <a:srgbClr val="716859"/>
                </a:solidFill>
              </a:rPr>
              <a:t>phyto</a:t>
            </a:r>
            <a:r>
              <a:rPr lang="en-US" dirty="0" smtClean="0">
                <a:solidFill>
                  <a:srgbClr val="716859"/>
                </a:solidFill>
              </a:rPr>
              <a:t>)plankton</a:t>
            </a:r>
            <a:endParaRPr lang="en-US" dirty="0">
              <a:solidFill>
                <a:srgbClr val="71685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1090" y="6611779"/>
            <a:ext cx="1782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16859"/>
                </a:solidFill>
              </a:rPr>
              <a:t>images: </a:t>
            </a:r>
            <a:r>
              <a:rPr lang="en-US" sz="1000" dirty="0" smtClean="0">
                <a:solidFill>
                  <a:srgbClr val="716859"/>
                </a:solidFill>
              </a:rPr>
              <a:t>NHGRI and NASA</a:t>
            </a:r>
            <a:endParaRPr lang="en-US" sz="1000" dirty="0">
              <a:solidFill>
                <a:srgbClr val="716859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1F1EF"/>
              </a:clrFrom>
              <a:clrTo>
                <a:srgbClr val="F1F1EF">
                  <a:alpha val="0"/>
                </a:srgbClr>
              </a:clrTo>
            </a:clrChange>
            <a:alphaModFix amt="78000"/>
          </a:blip>
          <a:srcRect l="18990" t="14833" r="13398" b="5227"/>
          <a:stretch/>
        </p:blipFill>
        <p:spPr>
          <a:xfrm>
            <a:off x="5109229" y="2549111"/>
            <a:ext cx="2880000" cy="22700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92145" y="5255474"/>
            <a:ext cx="21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16859"/>
                </a:solidFill>
              </a:rPr>
              <a:t>soil decomposers</a:t>
            </a:r>
            <a:endParaRPr lang="en-US" dirty="0">
              <a:solidFill>
                <a:srgbClr val="716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66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1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35300"/>
            <a:ext cx="7024744" cy="1143000"/>
          </a:xfrm>
        </p:spPr>
        <p:txBody>
          <a:bodyPr/>
          <a:lstStyle/>
          <a:p>
            <a:r>
              <a:rPr lang="en-US" dirty="0" smtClean="0"/>
              <a:t>Two type trace</a:t>
            </a:r>
            <a:endParaRPr lang="en-US" dirty="0"/>
          </a:p>
        </p:txBody>
      </p:sp>
      <p:sp>
        <p:nvSpPr>
          <p:cNvPr id="10" name="Plus 9"/>
          <p:cNvSpPr/>
          <p:nvPr/>
        </p:nvSpPr>
        <p:spPr>
          <a:xfrm>
            <a:off x="4158286" y="2751666"/>
            <a:ext cx="720000" cy="72000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 10"/>
          <p:cNvSpPr/>
          <p:nvPr/>
        </p:nvSpPr>
        <p:spPr>
          <a:xfrm>
            <a:off x="4158286" y="3924978"/>
            <a:ext cx="720000" cy="7200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16" y="2078300"/>
            <a:ext cx="3600000" cy="20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591" y="2078300"/>
            <a:ext cx="3600000" cy="200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66" y="4468738"/>
            <a:ext cx="3600000" cy="20080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3586788" y="3271212"/>
            <a:ext cx="2309091" cy="2316788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40545" y="3271212"/>
            <a:ext cx="2139758" cy="2247515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57333" y="3271212"/>
            <a:ext cx="2310901" cy="2247515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29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Quantification of visually aligned traces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 of square optimization</a:t>
            </a:r>
          </a:p>
          <a:p>
            <a:endParaRPr lang="en-US" dirty="0" smtClean="0"/>
          </a:p>
          <a:p>
            <a:r>
              <a:rPr lang="en-US" dirty="0" smtClean="0"/>
              <a:t>Trace improvement</a:t>
            </a:r>
          </a:p>
          <a:p>
            <a:pPr lvl="2"/>
            <a:r>
              <a:rPr lang="en-US" dirty="0" smtClean="0"/>
              <a:t>Ratio</a:t>
            </a:r>
          </a:p>
          <a:p>
            <a:pPr lvl="3"/>
            <a:r>
              <a:rPr lang="en-US" dirty="0" smtClean="0"/>
              <a:t>Remove effect of total signal amplitude</a:t>
            </a:r>
          </a:p>
          <a:p>
            <a:pPr lvl="2"/>
            <a:r>
              <a:rPr lang="en-US" dirty="0" smtClean="0"/>
              <a:t>Threshold</a:t>
            </a:r>
          </a:p>
          <a:p>
            <a:pPr lvl="3"/>
            <a:r>
              <a:rPr lang="en-US" dirty="0" smtClean="0"/>
              <a:t>Remove effect of low signal/high noise regions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6897" y="2832089"/>
            <a:ext cx="687916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lvl="1"/>
            <a:r>
              <a:rPr lang="en-US" sz="2000" dirty="0"/>
              <a:t>(</a:t>
            </a:r>
            <a:r>
              <a:rPr lang="en-US" sz="2000" dirty="0" smtClean="0"/>
              <a:t>Community - (quantity • Type 1 + quantity • Type </a:t>
            </a:r>
            <a:r>
              <a:rPr lang="en-US" sz="2000" dirty="0"/>
              <a:t>2)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</a:t>
            </a:r>
            <a:endParaRPr 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2286037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35300"/>
            <a:ext cx="7024744" cy="1143000"/>
          </a:xfrm>
        </p:spPr>
        <p:txBody>
          <a:bodyPr>
            <a:normAutofit/>
          </a:bodyPr>
          <a:lstStyle/>
          <a:p>
            <a:r>
              <a:rPr lang="en-US" sz="2800" dirty="0"/>
              <a:t>Quantification of visually aligned traces</a:t>
            </a:r>
            <a:endParaRPr lang="en-US" sz="2800" dirty="0"/>
          </a:p>
        </p:txBody>
      </p:sp>
      <p:sp>
        <p:nvSpPr>
          <p:cNvPr id="10" name="Plus 9"/>
          <p:cNvSpPr/>
          <p:nvPr/>
        </p:nvSpPr>
        <p:spPr>
          <a:xfrm>
            <a:off x="3903567" y="2571666"/>
            <a:ext cx="720000" cy="72000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 10"/>
          <p:cNvSpPr/>
          <p:nvPr/>
        </p:nvSpPr>
        <p:spPr>
          <a:xfrm>
            <a:off x="7998076" y="2571666"/>
            <a:ext cx="720000" cy="7200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8550" y="2747000"/>
            <a:ext cx="76028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0.658</a:t>
            </a:r>
            <a:endParaRPr lang="en-US" dirty="0"/>
          </a:p>
        </p:txBody>
      </p:sp>
      <p:sp>
        <p:nvSpPr>
          <p:cNvPr id="4" name="Multiply 3"/>
          <p:cNvSpPr/>
          <p:nvPr/>
        </p:nvSpPr>
        <p:spPr>
          <a:xfrm>
            <a:off x="1268325" y="2571666"/>
            <a:ext cx="720000" cy="7200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5362835" y="2571666"/>
            <a:ext cx="720000" cy="7200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060" y="2747000"/>
            <a:ext cx="76028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0.439</a:t>
            </a:r>
          </a:p>
        </p:txBody>
      </p:sp>
      <p:sp>
        <p:nvSpPr>
          <p:cNvPr id="9" name="Rectangle 8"/>
          <p:cNvSpPr/>
          <p:nvPr/>
        </p:nvSpPr>
        <p:spPr>
          <a:xfrm>
            <a:off x="4204968" y="4368183"/>
            <a:ext cx="564728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≈</a:t>
            </a:r>
            <a:endParaRPr lang="en-CA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8325" y="2381500"/>
            <a:ext cx="1951807" cy="1080000"/>
          </a:xfrm>
          <a:prstGeom prst="rect">
            <a:avLst/>
          </a:prstGeom>
        </p:spPr>
      </p:pic>
      <p:pic>
        <p:nvPicPr>
          <p:cNvPr id="29" name="Picture 2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2835" y="2381500"/>
            <a:ext cx="1951807" cy="1080000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4260" y="3922738"/>
            <a:ext cx="3253012" cy="180000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5222" y="3976697"/>
            <a:ext cx="3253012" cy="180000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83050" y="3976697"/>
            <a:ext cx="3253012" cy="1800000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4260" y="3922738"/>
            <a:ext cx="3253012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06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Trace segmentation and alignment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5155648" cy="3508977"/>
          </a:xfrm>
        </p:spPr>
        <p:txBody>
          <a:bodyPr>
            <a:normAutofit fontScale="85000" lnSpcReduction="10000"/>
          </a:bodyPr>
          <a:lstStyle/>
          <a:p>
            <a:r>
              <a:rPr lang="en-US" dirty="0" smtClean="0"/>
              <a:t>Traces are shifted</a:t>
            </a:r>
          </a:p>
          <a:p>
            <a:pPr lvl="1"/>
            <a:r>
              <a:rPr lang="en-US" dirty="0" smtClean="0"/>
              <a:t>Alignment</a:t>
            </a:r>
          </a:p>
          <a:p>
            <a:pPr lvl="2"/>
            <a:r>
              <a:rPr lang="en-US" dirty="0" smtClean="0"/>
              <a:t>Segment shift through 0 padding</a:t>
            </a:r>
          </a:p>
          <a:p>
            <a:pPr lvl="2"/>
            <a:r>
              <a:rPr lang="en-US" dirty="0" smtClean="0"/>
              <a:t>Grid search</a:t>
            </a:r>
          </a:p>
          <a:p>
            <a:r>
              <a:rPr lang="en-US" dirty="0" smtClean="0"/>
              <a:t>Traces</a:t>
            </a:r>
            <a:r>
              <a:rPr lang="en-US" dirty="0" smtClean="0"/>
              <a:t> contain drift</a:t>
            </a:r>
          </a:p>
          <a:p>
            <a:pPr lvl="1"/>
            <a:r>
              <a:rPr lang="en-US" dirty="0" smtClean="0"/>
              <a:t>Only small segments can be aligned</a:t>
            </a:r>
            <a:endParaRPr lang="en-US" dirty="0" smtClean="0"/>
          </a:p>
          <a:p>
            <a:pPr lvl="1"/>
            <a:r>
              <a:rPr lang="en-US" dirty="0" smtClean="0"/>
              <a:t>Segmentation</a:t>
            </a:r>
          </a:p>
          <a:p>
            <a:pPr lvl="2"/>
            <a:r>
              <a:rPr lang="en-US" dirty="0" smtClean="0"/>
              <a:t>Provides </a:t>
            </a:r>
            <a:r>
              <a:rPr lang="en-US" dirty="0" err="1" smtClean="0"/>
              <a:t>boostrapping</a:t>
            </a:r>
            <a:endParaRPr lang="en-US" dirty="0" smtClean="0"/>
          </a:p>
          <a:p>
            <a:r>
              <a:rPr lang="en-US" dirty="0" smtClean="0"/>
              <a:t>Optimization</a:t>
            </a:r>
          </a:p>
          <a:p>
            <a:pPr lvl="1"/>
            <a:r>
              <a:rPr lang="en-US" dirty="0"/>
              <a:t>A</a:t>
            </a:r>
            <a:r>
              <a:rPr lang="en-US" dirty="0" smtClean="0"/>
              <a:t>t each step of grid</a:t>
            </a:r>
          </a:p>
          <a:p>
            <a:pPr lvl="1"/>
            <a:r>
              <a:rPr lang="en-US" dirty="0" smtClean="0"/>
              <a:t>After grid search</a:t>
            </a:r>
            <a:endParaRPr lang="en-US" dirty="0"/>
          </a:p>
        </p:txBody>
      </p:sp>
      <p:grpSp>
        <p:nvGrpSpPr>
          <p:cNvPr id="39" name="Group 38"/>
          <p:cNvGrpSpPr/>
          <p:nvPr/>
        </p:nvGrpSpPr>
        <p:grpSpPr>
          <a:xfrm>
            <a:off x="6103697" y="2377531"/>
            <a:ext cx="2007370" cy="886461"/>
            <a:chOff x="6103697" y="2377531"/>
            <a:chExt cx="2007370" cy="886461"/>
          </a:xfrm>
        </p:grpSpPr>
        <p:sp>
          <p:nvSpPr>
            <p:cNvPr id="5" name="Rectangle 4"/>
            <p:cNvSpPr/>
            <p:nvPr/>
          </p:nvSpPr>
          <p:spPr>
            <a:xfrm>
              <a:off x="6404296" y="2377531"/>
              <a:ext cx="1080000" cy="193257"/>
            </a:xfrm>
            <a:prstGeom prst="rect">
              <a:avLst/>
            </a:prstGeom>
            <a:solidFill>
              <a:srgbClr val="B75DFD"/>
            </a:solidFill>
            <a:ln>
              <a:solidFill>
                <a:srgbClr val="B75DFD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6791050" y="2725078"/>
              <a:ext cx="1080000" cy="216000"/>
            </a:xfrm>
            <a:prstGeom prst="rect">
              <a:avLst/>
            </a:prstGeom>
            <a:solidFill>
              <a:srgbClr val="6AA203"/>
            </a:soli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6199140" y="3070735"/>
              <a:ext cx="1080000" cy="193257"/>
            </a:xfrm>
            <a:prstGeom prst="rect">
              <a:avLst/>
            </a:prstGeom>
            <a:solidFill>
              <a:srgbClr val="28BBE4"/>
            </a:solidFill>
            <a:ln>
              <a:solidFill>
                <a:srgbClr val="28BBE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0" name="Straight Arrow Connector 9"/>
            <p:cNvCxnSpPr/>
            <p:nvPr/>
          </p:nvCxnSpPr>
          <p:spPr>
            <a:xfrm flipH="1">
              <a:off x="6103697" y="2474160"/>
              <a:ext cx="300599" cy="0"/>
            </a:xfrm>
            <a:prstGeom prst="straightConnector1">
              <a:avLst/>
            </a:prstGeom>
            <a:ln>
              <a:solidFill>
                <a:srgbClr val="B75DF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>
              <a:stCxn id="5" idx="3"/>
            </p:cNvCxnSpPr>
            <p:nvPr/>
          </p:nvCxnSpPr>
          <p:spPr>
            <a:xfrm flipV="1">
              <a:off x="7484296" y="2472268"/>
              <a:ext cx="266552" cy="1892"/>
            </a:xfrm>
            <a:prstGeom prst="straightConnector1">
              <a:avLst/>
            </a:prstGeom>
            <a:ln>
              <a:solidFill>
                <a:srgbClr val="B75DFD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611785" y="2830946"/>
              <a:ext cx="179265" cy="0"/>
            </a:xfrm>
            <a:prstGeom prst="straightConnector1">
              <a:avLst/>
            </a:prstGeom>
            <a:ln>
              <a:solidFill>
                <a:srgbClr val="6AA20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7895877" y="2827916"/>
              <a:ext cx="215190" cy="1138"/>
            </a:xfrm>
            <a:prstGeom prst="straightConnector1">
              <a:avLst/>
            </a:prstGeom>
            <a:ln>
              <a:solidFill>
                <a:srgbClr val="6AA203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0" name="Group 39"/>
          <p:cNvGrpSpPr/>
          <p:nvPr/>
        </p:nvGrpSpPr>
        <p:grpSpPr>
          <a:xfrm>
            <a:off x="6229699" y="5346757"/>
            <a:ext cx="2098881" cy="485872"/>
            <a:chOff x="6188364" y="4858195"/>
            <a:chExt cx="2098881" cy="485872"/>
          </a:xfrm>
        </p:grpSpPr>
        <p:sp>
          <p:nvSpPr>
            <p:cNvPr id="15" name="Rectangle 14"/>
            <p:cNvSpPr/>
            <p:nvPr/>
          </p:nvSpPr>
          <p:spPr>
            <a:xfrm>
              <a:off x="6345800" y="5150810"/>
              <a:ext cx="1910658" cy="193257"/>
            </a:xfrm>
            <a:prstGeom prst="rect">
              <a:avLst/>
            </a:prstGeom>
            <a:solidFill>
              <a:srgbClr val="28BBE4"/>
            </a:solidFill>
            <a:ln>
              <a:solidFill>
                <a:srgbClr val="28BBE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188364" y="4858195"/>
              <a:ext cx="631151" cy="193257"/>
              <a:chOff x="6188364" y="4858195"/>
              <a:chExt cx="631151" cy="19325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345800" y="4858195"/>
                <a:ext cx="325934" cy="193257"/>
              </a:xfrm>
              <a:prstGeom prst="rect">
                <a:avLst/>
              </a:prstGeom>
              <a:solidFill>
                <a:srgbClr val="6AA20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188364" y="4961467"/>
                <a:ext cx="157436" cy="0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6593642" y="4964544"/>
                <a:ext cx="225873" cy="1892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6978073" y="4858195"/>
              <a:ext cx="631151" cy="193257"/>
              <a:chOff x="6188364" y="4858195"/>
              <a:chExt cx="631151" cy="19325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6345800" y="4858195"/>
                <a:ext cx="325934" cy="193257"/>
              </a:xfrm>
              <a:prstGeom prst="rect">
                <a:avLst/>
              </a:prstGeom>
              <a:solidFill>
                <a:srgbClr val="6AA20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>
                <a:off x="6188364" y="4961467"/>
                <a:ext cx="157436" cy="0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6593642" y="4964544"/>
                <a:ext cx="225873" cy="1892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7656094" y="4858195"/>
              <a:ext cx="631151" cy="193257"/>
              <a:chOff x="6188364" y="4858195"/>
              <a:chExt cx="631151" cy="19325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345800" y="4858195"/>
                <a:ext cx="325934" cy="193257"/>
              </a:xfrm>
              <a:prstGeom prst="rect">
                <a:avLst/>
              </a:prstGeom>
              <a:solidFill>
                <a:srgbClr val="6AA20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188364" y="4961467"/>
                <a:ext cx="157436" cy="0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6593642" y="4964544"/>
                <a:ext cx="225873" cy="1892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44" y="3817697"/>
            <a:ext cx="2322999" cy="12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8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Distribution of quantification with segmentation and alignment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Fingerprinting base ratio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Issues</a:t>
            </a:r>
          </a:p>
          <a:p>
            <a:pPr lvl="1"/>
            <a:r>
              <a:rPr lang="en-US" dirty="0" smtClean="0"/>
              <a:t>Base calling and peak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6079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Quantification steps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</a:t>
            </a:r>
          </a:p>
          <a:p>
            <a:r>
              <a:rPr lang="en-US" dirty="0" smtClean="0"/>
              <a:t>Quantify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3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taxonomic level/resolution</a:t>
            </a:r>
          </a:p>
          <a:p>
            <a:pPr lvl="1"/>
            <a:r>
              <a:rPr lang="en-US" dirty="0" smtClean="0"/>
              <a:t>Species</a:t>
            </a:r>
          </a:p>
          <a:p>
            <a:pPr lvl="1"/>
            <a:r>
              <a:rPr lang="en-US" dirty="0" smtClean="0"/>
              <a:t>Major group</a:t>
            </a:r>
          </a:p>
          <a:p>
            <a:r>
              <a:rPr lang="en-US" dirty="0" smtClean="0"/>
              <a:t>Uses existing </a:t>
            </a:r>
            <a:r>
              <a:rPr lang="en-US" dirty="0" smtClean="0"/>
              <a:t>technology and infrastructure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837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Get your expert opinion/feedback</a:t>
            </a:r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Dilution series</a:t>
            </a:r>
          </a:p>
          <a:p>
            <a:r>
              <a:rPr lang="en-US" dirty="0" smtClean="0"/>
              <a:t>Multiple species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5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592667" y="4897024"/>
            <a:ext cx="8033533" cy="15222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16859"/>
                </a:solidFill>
              </a:ln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92667" y="3874866"/>
            <a:ext cx="3648364" cy="69329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16859"/>
                </a:solidFill>
              </a:ln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92667" y="2515098"/>
            <a:ext cx="3648364" cy="12234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16859"/>
                </a:solidFill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39555"/>
            <a:ext cx="5797841" cy="568687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Acknowledgements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665" y="2515098"/>
            <a:ext cx="1301676" cy="61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428" y="3119702"/>
            <a:ext cx="1223433" cy="61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37" y="2604010"/>
            <a:ext cx="704185" cy="45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2" y="2604010"/>
            <a:ext cx="1109625" cy="44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2" y="3195249"/>
            <a:ext cx="1899166" cy="45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7"/>
          <p:cNvSpPr>
            <a:spLocks/>
          </p:cNvSpPr>
          <p:nvPr/>
        </p:nvSpPr>
        <p:spPr bwMode="auto">
          <a:xfrm>
            <a:off x="3600625" y="1707090"/>
            <a:ext cx="336708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endParaRPr lang="en-US" sz="2400" dirty="0">
              <a:solidFill>
                <a:schemeClr val="tx1"/>
              </a:solidFill>
              <a:ea typeface="ＭＳ Ｐゴシック" charset="0"/>
              <a:cs typeface="Bradley Hand ITC TT-Bold" charset="0"/>
            </a:endParaRPr>
          </a:p>
          <a:p>
            <a:pPr algn="r"/>
            <a:endParaRPr lang="en-US" sz="2400" dirty="0" smtClean="0">
              <a:ea typeface="ＭＳ Ｐゴシック" charset="0"/>
              <a:cs typeface="Bradley Hand ITC TT-Bold" charset="0"/>
            </a:endParaRPr>
          </a:p>
          <a:p>
            <a:pPr algn="r"/>
            <a:r>
              <a:rPr lang="en-US" sz="2400" dirty="0" smtClean="0">
                <a:solidFill>
                  <a:schemeClr val="tx1"/>
                </a:solidFill>
                <a:ea typeface="ＭＳ Ｐゴシック" charset="0"/>
                <a:cs typeface="Bradley Hand ITC TT-Bold" charset="0"/>
              </a:rPr>
              <a:t>BELL LAB</a:t>
            </a:r>
          </a:p>
          <a:p>
            <a:pPr algn="r"/>
            <a:endParaRPr lang="en-US" sz="2400" dirty="0">
              <a:ea typeface="ＭＳ Ｐゴシック" charset="0"/>
              <a:cs typeface="Bradley Hand ITC TT-Bold" charset="0"/>
            </a:endParaRPr>
          </a:p>
          <a:p>
            <a:pPr algn="r"/>
            <a:endParaRPr lang="en-US" sz="2400" dirty="0">
              <a:ea typeface="ＭＳ Ｐゴシック" charset="0"/>
              <a:cs typeface="Bradley Hand ITC TT-Bold" charset="0"/>
            </a:endParaRPr>
          </a:p>
          <a:p>
            <a:pPr algn="r"/>
            <a:r>
              <a:rPr lang="en-US" sz="2400" dirty="0" smtClean="0">
                <a:solidFill>
                  <a:schemeClr val="tx1"/>
                </a:solidFill>
                <a:ea typeface="ＭＳ Ｐゴシック" charset="0"/>
                <a:cs typeface="Bradley Hand ITC TT-Bold" charset="0"/>
              </a:rPr>
              <a:t>FUSSMANN LAB</a:t>
            </a:r>
          </a:p>
          <a:p>
            <a:pPr algn="r"/>
            <a:endParaRPr lang="en-US" sz="2400" dirty="0" smtClean="0">
              <a:solidFill>
                <a:schemeClr val="tx1"/>
              </a:solidFill>
              <a:ea typeface="ＭＳ Ｐゴシック" charset="0"/>
              <a:cs typeface="Bradley Hand ITC TT-Bold" charset="0"/>
            </a:endParaRPr>
          </a:p>
          <a:p>
            <a:pPr algn="r"/>
            <a:endParaRPr lang="en-US" sz="2400" dirty="0" smtClean="0">
              <a:solidFill>
                <a:schemeClr val="tx1"/>
              </a:solidFill>
              <a:ea typeface="ＭＳ Ｐゴシック" charset="0"/>
              <a:cs typeface="Bradley Hand ITC TT-Bold" charset="0"/>
            </a:endParaRPr>
          </a:p>
          <a:p>
            <a:pPr algn="r"/>
            <a:r>
              <a:rPr lang="en-US" sz="2400" dirty="0" smtClean="0">
                <a:ea typeface="ＭＳ Ｐゴシック" charset="0"/>
                <a:cs typeface="Bradley Hand ITC TT-Bold" charset="0"/>
              </a:rPr>
              <a:t>LEUNG LAB</a:t>
            </a:r>
            <a:endParaRPr lang="en-US" sz="2400" dirty="0">
              <a:solidFill>
                <a:schemeClr val="tx1"/>
              </a:solidFill>
              <a:ea typeface="ＭＳ Ｐゴシック" charset="0"/>
              <a:cs typeface="Bradley Hand ITC TT-Bold" charset="0"/>
            </a:endParaRPr>
          </a:p>
        </p:txBody>
      </p:sp>
      <p:sp>
        <p:nvSpPr>
          <p:cNvPr id="14" name="Rectangle 9"/>
          <p:cNvSpPr>
            <a:spLocks/>
          </p:cNvSpPr>
          <p:nvPr/>
        </p:nvSpPr>
        <p:spPr bwMode="auto">
          <a:xfrm>
            <a:off x="792788" y="6050203"/>
            <a:ext cx="7596909" cy="57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dist"/>
            <a:r>
              <a:rPr lang="en-US" sz="1400" dirty="0" err="1" smtClean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etienne.webhop.org</a:t>
            </a:r>
            <a:r>
              <a:rPr lang="en-US" sz="1400" dirty="0" smtClean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						</a:t>
            </a:r>
            <a:r>
              <a:rPr lang="en-US" sz="1400" dirty="0" err="1" smtClean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etienne.low</a:t>
            </a:r>
            <a:r>
              <a:rPr lang="en-US" sz="1400" dirty="0" err="1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-decarie@</a:t>
            </a:r>
            <a:r>
              <a:rPr lang="en-US" sz="1400" dirty="0" err="1" smtClean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mail.mcgill.ca</a:t>
            </a:r>
            <a:endParaRPr lang="en-US" sz="1400" dirty="0" smtClean="0">
              <a:solidFill>
                <a:srgbClr val="716859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 algn="just"/>
            <a:endParaRPr lang="en-US" sz="1400" dirty="0">
              <a:solidFill>
                <a:srgbClr val="716859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455613" y="6142567"/>
            <a:ext cx="95250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endParaRPr lang="en-US" u="sng" dirty="0">
              <a:solidFill>
                <a:schemeClr val="tx1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75" y="989875"/>
            <a:ext cx="1440000" cy="959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75" y="2171902"/>
            <a:ext cx="1440000" cy="864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275" y="3316639"/>
            <a:ext cx="1440000" cy="1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823" y="3982146"/>
            <a:ext cx="582122" cy="4416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5456" y="3982146"/>
            <a:ext cx="1472033" cy="441610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717622" y="4667825"/>
            <a:ext cx="5797841" cy="781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Contacts and code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8699" y="1054427"/>
            <a:ext cx="1411111" cy="105833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2135278" y="1378415"/>
            <a:ext cx="1828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Adam </a:t>
            </a:r>
            <a:r>
              <a:rPr lang="en-US" b="1" dirty="0" smtClean="0"/>
              <a:t>Herman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117" y="5373639"/>
            <a:ext cx="699655" cy="69965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97017" y="5449758"/>
            <a:ext cx="64390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https://</a:t>
            </a:r>
            <a:r>
              <a:rPr lang="en-US" sz="1600" u="sng" dirty="0" err="1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github.com</a:t>
            </a:r>
            <a:r>
              <a:rPr lang="en-US" sz="1600" u="sng" dirty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/</a:t>
            </a:r>
            <a:r>
              <a:rPr lang="en-US" sz="1600" u="sng" dirty="0" err="1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edielivon</a:t>
            </a:r>
            <a:r>
              <a:rPr lang="en-US" sz="1600" u="sng" dirty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/</a:t>
            </a:r>
            <a:r>
              <a:rPr lang="en-US" sz="2000" b="1" u="sng" dirty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community-DNA-fingerprinting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7924" y="4022951"/>
            <a:ext cx="360000" cy="36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6"/>
          <a:srcRect r="64165"/>
          <a:stretch/>
        </p:blipFill>
        <p:spPr>
          <a:xfrm>
            <a:off x="3269947" y="4125591"/>
            <a:ext cx="889159" cy="154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2747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148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Microbial community composition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5805" y="-22816"/>
            <a:ext cx="473424" cy="631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756"/>
          <a:stretch/>
        </p:blipFill>
        <p:spPr>
          <a:xfrm>
            <a:off x="2731478" y="2095607"/>
            <a:ext cx="3638049" cy="28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3021" y="5124138"/>
            <a:ext cx="241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16859"/>
                </a:solidFill>
              </a:rPr>
              <a:t>Human </a:t>
            </a:r>
            <a:r>
              <a:rPr lang="en-US" dirty="0" err="1" smtClean="0">
                <a:solidFill>
                  <a:srgbClr val="716859"/>
                </a:solidFill>
              </a:rPr>
              <a:t>microbiome</a:t>
            </a:r>
            <a:endParaRPr lang="en-US" dirty="0">
              <a:solidFill>
                <a:srgbClr val="71685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1090" y="6611779"/>
            <a:ext cx="1109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16859"/>
                </a:solidFill>
              </a:rPr>
              <a:t>images: </a:t>
            </a:r>
            <a:r>
              <a:rPr lang="en-US" sz="1000" dirty="0" smtClean="0">
                <a:solidFill>
                  <a:srgbClr val="716859"/>
                </a:solidFill>
              </a:rPr>
              <a:t>NHGRI</a:t>
            </a:r>
            <a:endParaRPr lang="en-US" sz="1000" dirty="0">
              <a:solidFill>
                <a:srgbClr val="716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7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148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Microbial community composition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5805" y="-22816"/>
            <a:ext cx="473424" cy="631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4968" t="24038" r="30412" b="8347"/>
          <a:stretch/>
        </p:blipFill>
        <p:spPr>
          <a:xfrm>
            <a:off x="3136866" y="2306553"/>
            <a:ext cx="5291856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6306" y="4722692"/>
            <a:ext cx="423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16859"/>
                </a:solidFill>
              </a:rPr>
              <a:t>Experimental ecology and evolution</a:t>
            </a:r>
            <a:endParaRPr lang="en-US" dirty="0">
              <a:solidFill>
                <a:srgbClr val="71685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9" y="2306553"/>
            <a:ext cx="3696453" cy="21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3056" y="6611779"/>
            <a:ext cx="1900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16859"/>
                </a:solidFill>
              </a:rPr>
              <a:t>left image</a:t>
            </a:r>
            <a:r>
              <a:rPr lang="en-US" sz="1000" dirty="0">
                <a:solidFill>
                  <a:srgbClr val="716859"/>
                </a:solidFill>
              </a:rPr>
              <a:t>: Richard E. </a:t>
            </a:r>
            <a:r>
              <a:rPr lang="en-US" sz="1000" dirty="0" err="1">
                <a:solidFill>
                  <a:srgbClr val="716859"/>
                </a:solidFill>
              </a:rPr>
              <a:t>Lenski</a:t>
            </a:r>
            <a:r>
              <a:rPr lang="en-US" sz="1000" dirty="0">
                <a:solidFill>
                  <a:srgbClr val="71685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596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Limits of traditional taxonomy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Few microbes can be cultured</a:t>
            </a:r>
          </a:p>
          <a:p>
            <a:r>
              <a:rPr lang="en-US" dirty="0" smtClean="0"/>
              <a:t>Many are not visually distinguishable </a:t>
            </a:r>
          </a:p>
          <a:p>
            <a:r>
              <a:rPr lang="en-US" dirty="0" smtClean="0"/>
              <a:t>When at all possible</a:t>
            </a:r>
          </a:p>
          <a:p>
            <a:pPr lvl="1"/>
            <a:r>
              <a:rPr lang="en-US" dirty="0" smtClean="0"/>
              <a:t>requires expertise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edious </a:t>
            </a:r>
          </a:p>
          <a:p>
            <a:pPr lvl="1"/>
            <a:r>
              <a:rPr lang="en-US" dirty="0" smtClean="0"/>
              <a:t>often unfeasible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5805" y="-22816"/>
            <a:ext cx="473424" cy="631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58" y="4067057"/>
            <a:ext cx="3181273" cy="23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9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Community fingerprint</a:t>
            </a:r>
            <a:endParaRPr lang="en-US" sz="32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43493" y="2323652"/>
            <a:ext cx="4408738" cy="3508977"/>
          </a:xfrm>
        </p:spPr>
        <p:txBody>
          <a:bodyPr/>
          <a:lstStyle/>
          <a:p>
            <a:r>
              <a:rPr lang="en-US" dirty="0" smtClean="0"/>
              <a:t>Community level characteristic resulting from the proportional sum of characteristics of its constituent species</a:t>
            </a:r>
          </a:p>
          <a:p>
            <a:r>
              <a:rPr lang="en-US" sz="1800" dirty="0" smtClean="0">
                <a:solidFill>
                  <a:srgbClr val="716859"/>
                </a:solidFill>
              </a:rPr>
              <a:t>synonyms: profile</a:t>
            </a:r>
          </a:p>
          <a:p>
            <a:r>
              <a:rPr lang="en-US" sz="1800" dirty="0" smtClean="0">
                <a:solidFill>
                  <a:srgbClr val="716859"/>
                </a:solidFill>
              </a:rPr>
              <a:t>fingerprinting: using this characteristic to determine community composition</a:t>
            </a:r>
            <a:endParaRPr lang="en-US" sz="1800" dirty="0">
              <a:solidFill>
                <a:srgbClr val="71685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5805" y="-22816"/>
            <a:ext cx="473424" cy="631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4132" y="1875832"/>
            <a:ext cx="1994102" cy="2658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0000" r="43389"/>
          <a:stretch/>
        </p:blipFill>
        <p:spPr>
          <a:xfrm>
            <a:off x="4402332" y="3979333"/>
            <a:ext cx="1128885" cy="13294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5850" t="50000"/>
          <a:stretch/>
        </p:blipFill>
        <p:spPr>
          <a:xfrm>
            <a:off x="6222446" y="5111442"/>
            <a:ext cx="735616" cy="9056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37020" b="46206"/>
          <a:stretch/>
        </p:blipFill>
        <p:spPr>
          <a:xfrm>
            <a:off x="5312833" y="5357863"/>
            <a:ext cx="578857" cy="6592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0773" b="54963"/>
          <a:stretch/>
        </p:blipFill>
        <p:spPr>
          <a:xfrm>
            <a:off x="7302250" y="4148344"/>
            <a:ext cx="1531967" cy="186875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6442364" y="3902364"/>
            <a:ext cx="931333" cy="1209078"/>
          </a:xfrm>
          <a:prstGeom prst="straightConnector1">
            <a:avLst/>
          </a:prstGeom>
          <a:ln>
            <a:solidFill>
              <a:srgbClr val="7168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672667" y="2497667"/>
            <a:ext cx="1037166" cy="3334962"/>
          </a:xfrm>
          <a:prstGeom prst="straightConnector1">
            <a:avLst/>
          </a:prstGeom>
          <a:ln>
            <a:solidFill>
              <a:srgbClr val="7168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52230" y="61074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59599" y="6109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½ 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46534" y="61426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0.18281 -0.13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2" y="-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66753"/>
          </a:xfrm>
        </p:spPr>
        <p:txBody>
          <a:bodyPr>
            <a:noAutofit/>
          </a:bodyPr>
          <a:lstStyle/>
          <a:p>
            <a:r>
              <a:rPr lang="en-US" sz="3200" dirty="0" smtClean="0"/>
              <a:t>Pigment </a:t>
            </a:r>
            <a:r>
              <a:rPr lang="en-US" sz="3200" dirty="0" smtClean="0"/>
              <a:t>fingerprinting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883" t="3321" r="2803" b="2544"/>
          <a:stretch/>
        </p:blipFill>
        <p:spPr>
          <a:xfrm>
            <a:off x="3998162" y="2029535"/>
            <a:ext cx="4070072" cy="25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100" y="4779479"/>
            <a:ext cx="1309091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34958"/>
          <a:stretch/>
        </p:blipFill>
        <p:spPr>
          <a:xfrm>
            <a:off x="8093135" y="6134194"/>
            <a:ext cx="528657" cy="368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721" y="2029535"/>
            <a:ext cx="3201702" cy="2520000"/>
          </a:xfrm>
          <a:prstGeom prst="rect">
            <a:avLst/>
          </a:prstGeom>
        </p:spPr>
      </p:pic>
      <p:pic>
        <p:nvPicPr>
          <p:cNvPr id="11" name="Chlamydomonas - DIC Microscope (hq)-1.mov" descr="/Users/LowDecarie/Documents/PhD/Experiments/St-Hilaire-Amplifying-Bioreactor-2012/Curieux de nature 2012.ppt_media/Chlamydomonas - DIC Microscope (hq)-1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25" y="4779479"/>
            <a:ext cx="192007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80" y="4779479"/>
            <a:ext cx="1559520" cy="1080000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705" y="4779479"/>
            <a:ext cx="175323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88720" y="-22816"/>
            <a:ext cx="473424" cy="631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0750" y="4779479"/>
            <a:ext cx="1080000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5668" y="4779479"/>
            <a:ext cx="1440000" cy="108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30537" y="6611779"/>
            <a:ext cx="4313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16859"/>
                </a:solidFill>
              </a:rPr>
              <a:t>i</a:t>
            </a:r>
            <a:r>
              <a:rPr lang="en-US" sz="1000" dirty="0" smtClean="0">
                <a:solidFill>
                  <a:srgbClr val="716859"/>
                </a:solidFill>
              </a:rPr>
              <a:t>mages: Academy </a:t>
            </a:r>
            <a:r>
              <a:rPr lang="en-US" sz="1000" dirty="0">
                <a:solidFill>
                  <a:srgbClr val="716859"/>
                </a:solidFill>
              </a:rPr>
              <a:t>of Natural </a:t>
            </a:r>
            <a:r>
              <a:rPr lang="en-US" sz="1000" dirty="0" smtClean="0">
                <a:solidFill>
                  <a:srgbClr val="716859"/>
                </a:solidFill>
              </a:rPr>
              <a:t>Sciences, BBE </a:t>
            </a:r>
            <a:r>
              <a:rPr lang="en-US" sz="1000" dirty="0" err="1" smtClean="0">
                <a:solidFill>
                  <a:srgbClr val="716859"/>
                </a:solidFill>
              </a:rPr>
              <a:t>moldaenke</a:t>
            </a:r>
            <a:r>
              <a:rPr lang="en-US" sz="1000" dirty="0" smtClean="0">
                <a:solidFill>
                  <a:srgbClr val="716859"/>
                </a:solidFill>
              </a:rPr>
              <a:t> and others</a:t>
            </a:r>
            <a:endParaRPr lang="en-US" sz="1000" dirty="0">
              <a:solidFill>
                <a:srgbClr val="716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96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hysiological fingerprint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Sole carbon source utilization fingerprint</a:t>
            </a:r>
          </a:p>
          <a:p>
            <a:pPr lvl="2"/>
            <a:r>
              <a:rPr lang="en-US" dirty="0" smtClean="0"/>
              <a:t>BIOLOG eco-plates</a:t>
            </a:r>
          </a:p>
          <a:p>
            <a:pPr lvl="1"/>
            <a:r>
              <a:rPr lang="en-US" dirty="0" smtClean="0"/>
              <a:t>Toxicological finger print</a:t>
            </a:r>
          </a:p>
          <a:p>
            <a:pPr lvl="2"/>
            <a:r>
              <a:rPr lang="en-US" dirty="0" smtClean="0"/>
              <a:t>Target specific antibiotic</a:t>
            </a:r>
          </a:p>
          <a:p>
            <a:pPr lvl="2"/>
            <a:r>
              <a:rPr lang="en-US" dirty="0" smtClean="0"/>
              <a:t>Toxin and metals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55" y="2886364"/>
            <a:ext cx="2860927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022" y="6146416"/>
            <a:ext cx="720000" cy="3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6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Chemical fingerprinting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Fatty acid fingerprinting</a:t>
            </a:r>
          </a:p>
          <a:p>
            <a:pPr lvl="1"/>
            <a:r>
              <a:rPr lang="en-US" dirty="0" smtClean="0"/>
              <a:t>Fatty acid methyl ester (FAME)</a:t>
            </a:r>
          </a:p>
          <a:p>
            <a:pPr lvl="1"/>
            <a:r>
              <a:rPr lang="en-US" dirty="0" smtClean="0"/>
              <a:t>Phospholipid fatty acid (PLFA)</a:t>
            </a:r>
          </a:p>
          <a:p>
            <a:r>
              <a:rPr lang="en-US" dirty="0" smtClean="0"/>
              <a:t>Isotope fingerprinting</a:t>
            </a:r>
          </a:p>
          <a:p>
            <a:pPr lvl="1"/>
            <a:r>
              <a:rPr lang="en-US" dirty="0" smtClean="0"/>
              <a:t>Trophic structure signal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666" y="4164061"/>
            <a:ext cx="2798265" cy="1858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53208" y="6611779"/>
            <a:ext cx="61907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716859"/>
                </a:solidFill>
              </a:rPr>
              <a:t>images:Rebecca</a:t>
            </a:r>
            <a:r>
              <a:rPr lang="en-US" sz="1000" dirty="0">
                <a:solidFill>
                  <a:srgbClr val="716859"/>
                </a:solidFill>
              </a:rPr>
              <a:t> E. </a:t>
            </a:r>
            <a:r>
              <a:rPr lang="en-US" sz="1000" dirty="0" err="1" smtClean="0">
                <a:solidFill>
                  <a:srgbClr val="716859"/>
                </a:solidFill>
              </a:rPr>
              <a:t>Drenovsky</a:t>
            </a:r>
            <a:r>
              <a:rPr lang="en-US" sz="1000" dirty="0" smtClean="0">
                <a:solidFill>
                  <a:srgbClr val="716859"/>
                </a:solidFill>
              </a:rPr>
              <a:t>, Roger </a:t>
            </a:r>
            <a:r>
              <a:rPr lang="en-US" sz="1000" dirty="0">
                <a:solidFill>
                  <a:srgbClr val="716859"/>
                </a:solidFill>
              </a:rPr>
              <a:t>A. </a:t>
            </a:r>
            <a:r>
              <a:rPr lang="en-US" sz="1000" dirty="0" smtClean="0">
                <a:solidFill>
                  <a:srgbClr val="716859"/>
                </a:solidFill>
              </a:rPr>
              <a:t>Duncan, Kate </a:t>
            </a:r>
            <a:r>
              <a:rPr lang="en-US" sz="1000" dirty="0">
                <a:solidFill>
                  <a:srgbClr val="716859"/>
                </a:solidFill>
              </a:rPr>
              <a:t>M. </a:t>
            </a:r>
            <a:r>
              <a:rPr lang="en-US" sz="1000" dirty="0" err="1">
                <a:solidFill>
                  <a:srgbClr val="716859"/>
                </a:solidFill>
              </a:rPr>
              <a:t>Scow,SPC</a:t>
            </a:r>
            <a:r>
              <a:rPr lang="en-US" sz="1000" dirty="0">
                <a:solidFill>
                  <a:srgbClr val="716859"/>
                </a:solidFill>
              </a:rPr>
              <a:t> </a:t>
            </a:r>
            <a:r>
              <a:rPr lang="en-US" sz="1000" dirty="0" smtClean="0">
                <a:solidFill>
                  <a:srgbClr val="716859"/>
                </a:solidFill>
              </a:rPr>
              <a:t>ocean fisheries </a:t>
            </a:r>
            <a:r>
              <a:rPr lang="en-US" sz="1000" dirty="0" err="1" smtClean="0">
                <a:solidFill>
                  <a:srgbClr val="716859"/>
                </a:solidFill>
              </a:rPr>
              <a:t>programme</a:t>
            </a:r>
            <a:r>
              <a:rPr lang="en-US" sz="1000" dirty="0" smtClean="0">
                <a:solidFill>
                  <a:srgbClr val="716859"/>
                </a:solidFill>
              </a:rPr>
              <a:t>, </a:t>
            </a:r>
            <a:endParaRPr lang="en-US" sz="1000" dirty="0">
              <a:solidFill>
                <a:srgbClr val="71685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61" y="1377758"/>
            <a:ext cx="1440000" cy="22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57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4725</TotalTime>
  <Words>517</Words>
  <Application>Microsoft Macintosh PowerPoint</Application>
  <PresentationFormat>On-screen Show (4:3)</PresentationFormat>
  <Paragraphs>130</Paragraphs>
  <Slides>29</Slides>
  <Notes>0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0" baseType="lpstr">
      <vt:lpstr>Austin</vt:lpstr>
      <vt:lpstr>Getting more out of Sanger sequencing</vt:lpstr>
      <vt:lpstr>Microbial community composition</vt:lpstr>
      <vt:lpstr>Microbial community composition</vt:lpstr>
      <vt:lpstr>Microbial community composition</vt:lpstr>
      <vt:lpstr>Limits of traditional taxonomy</vt:lpstr>
      <vt:lpstr>Community fingerprint</vt:lpstr>
      <vt:lpstr>Pigment fingerprinting</vt:lpstr>
      <vt:lpstr>Physiological fingerprint</vt:lpstr>
      <vt:lpstr>Chemical fingerprinting</vt:lpstr>
      <vt:lpstr>DNA fingerprints (metagenomics)</vt:lpstr>
      <vt:lpstr>Chain-termination (Sanger) sequencing</vt:lpstr>
      <vt:lpstr>Chain-termination (Sanger) sequencing</vt:lpstr>
      <vt:lpstr>Chain-termination (Sanger) sequencing</vt:lpstr>
      <vt:lpstr>Heterozygote trace</vt:lpstr>
      <vt:lpstr>Our naïve logical leap</vt:lpstr>
      <vt:lpstr>Two type community trace</vt:lpstr>
      <vt:lpstr>Two species community trace</vt:lpstr>
      <vt:lpstr>Community trace</vt:lpstr>
      <vt:lpstr>Simulation</vt:lpstr>
      <vt:lpstr>Two type trace</vt:lpstr>
      <vt:lpstr>Quantification of visually aligned traces</vt:lpstr>
      <vt:lpstr>Quantification of visually aligned traces</vt:lpstr>
      <vt:lpstr>Trace segmentation and alignment</vt:lpstr>
      <vt:lpstr>Distribution of quantification with segmentation and alignment</vt:lpstr>
      <vt:lpstr>Fingerprinting base ratio</vt:lpstr>
      <vt:lpstr>Quantification steps</vt:lpstr>
      <vt:lpstr>Potential advantages</vt:lpstr>
      <vt:lpstr>Next steps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DNA fingerprinting</dc:title>
  <dc:creator>Etienne Low-Décarie</dc:creator>
  <cp:lastModifiedBy>Etienne Low-Décarie</cp:lastModifiedBy>
  <cp:revision>71</cp:revision>
  <dcterms:created xsi:type="dcterms:W3CDTF">2012-06-24T21:49:55Z</dcterms:created>
  <dcterms:modified xsi:type="dcterms:W3CDTF">2012-06-30T02:05:46Z</dcterms:modified>
</cp:coreProperties>
</file>